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8" r:id="rId3"/>
    <p:sldId id="260" r:id="rId4"/>
    <p:sldId id="259" r:id="rId5"/>
    <p:sldId id="261" r:id="rId6"/>
    <p:sldId id="262" r:id="rId7"/>
    <p:sldId id="264" r:id="rId8"/>
    <p:sldId id="265" r:id="rId9"/>
    <p:sldId id="266" r:id="rId10"/>
    <p:sldId id="267"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66669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1" autoAdjust="0"/>
    <p:restoredTop sz="94660"/>
  </p:normalViewPr>
  <p:slideViewPr>
    <p:cSldViewPr snapToGrid="0">
      <p:cViewPr varScale="1">
        <p:scale>
          <a:sx n="87" d="100"/>
          <a:sy n="87" d="100"/>
        </p:scale>
        <p:origin x="298" y="62"/>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228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73CC514-5BDA-463F-8EF7-E2391181B1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2F4B6DB-C902-4CAF-9BDE-74F4949D30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AF0732-BA91-4D0A-8D70-B456B1776B68}" type="datetimeFigureOut">
              <a:rPr lang="fr-FR" smtClean="0"/>
              <a:t>05/06/2018</a:t>
            </a:fld>
            <a:endParaRPr lang="fr-FR"/>
          </a:p>
        </p:txBody>
      </p:sp>
      <p:sp>
        <p:nvSpPr>
          <p:cNvPr id="4" name="Espace réservé du pied de page 3">
            <a:extLst>
              <a:ext uri="{FF2B5EF4-FFF2-40B4-BE49-F238E27FC236}">
                <a16:creationId xmlns:a16="http://schemas.microsoft.com/office/drawing/2014/main" id="{97302139-167C-448F-9A6F-B87B381FC1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C0AA38F-ECE3-4233-97AE-18CD082ABE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962552-7FCF-42A0-835A-72C2C8FF5486}" type="slidenum">
              <a:rPr lang="fr-FR" smtClean="0"/>
              <a:t>‹N°›</a:t>
            </a:fld>
            <a:endParaRPr lang="fr-FR"/>
          </a:p>
        </p:txBody>
      </p:sp>
    </p:spTree>
    <p:extLst>
      <p:ext uri="{BB962C8B-B14F-4D97-AF65-F5344CB8AC3E}">
        <p14:creationId xmlns:p14="http://schemas.microsoft.com/office/powerpoint/2010/main" val="3203476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E906D-F0A5-430C-84CA-97565F99DF5D}" type="datetimeFigureOut">
              <a:rPr lang="fr-FR" smtClean="0"/>
              <a:t>05/06/2018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D09E9-03EF-4DAC-88B1-1E2B17D8CA81}" type="slidenum">
              <a:rPr lang="fr-FR" smtClean="0"/>
              <a:t>‹N°›</a:t>
            </a:fld>
            <a:endParaRPr lang="fr-FR"/>
          </a:p>
        </p:txBody>
      </p:sp>
    </p:spTree>
    <p:extLst>
      <p:ext uri="{BB962C8B-B14F-4D97-AF65-F5344CB8AC3E}">
        <p14:creationId xmlns:p14="http://schemas.microsoft.com/office/powerpoint/2010/main" val="40224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B8C2461-9590-4C8B-8456-E95C0A979C3B}"/>
              </a:ext>
            </a:extLst>
          </p:cNvPr>
          <p:cNvSpPr/>
          <p:nvPr userDrawn="1"/>
        </p:nvSpPr>
        <p:spPr>
          <a:xfrm>
            <a:off x="8381393" y="0"/>
            <a:ext cx="3810607" cy="6858000"/>
          </a:xfrm>
          <a:prstGeom prst="rect">
            <a:avLst/>
          </a:prstGeom>
          <a:solidFill>
            <a:srgbClr val="66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Gulim" panose="020B0600000101010101" pitchFamily="34" charset="-127"/>
              <a:ea typeface="Gulim" panose="020B0600000101010101" pitchFamily="34" charset="-127"/>
            </a:endParaRPr>
          </a:p>
          <a:p>
            <a:pPr algn="ctr"/>
            <a:r>
              <a:rPr lang="fr-FR" dirty="0">
                <a:latin typeface="Gulim" panose="020B0600000101010101" pitchFamily="34" charset="-127"/>
                <a:ea typeface="Gulim" panose="020B0600000101010101" pitchFamily="34" charset="-127"/>
              </a:rPr>
              <a:t>PARIS June7-8, 2018</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b="1" dirty="0">
                <a:latin typeface="Gulim" panose="020B0600000101010101" pitchFamily="34" charset="-127"/>
                <a:ea typeface="Gulim" panose="020B0600000101010101" pitchFamily="34" charset="-127"/>
              </a:rPr>
              <a:t>The Next Tech Law Revolution</a:t>
            </a:r>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p:txBody>
      </p:sp>
      <p:pic>
        <p:nvPicPr>
          <p:cNvPr id="12" name="Image 11">
            <a:extLst>
              <a:ext uri="{FF2B5EF4-FFF2-40B4-BE49-F238E27FC236}">
                <a16:creationId xmlns:a16="http://schemas.microsoft.com/office/drawing/2014/main" id="{98E6F725-DDD1-416C-8D65-F1889D859C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381393" cy="6858000"/>
          </a:xfrm>
          <a:prstGeom prst="rect">
            <a:avLst/>
          </a:prstGeom>
        </p:spPr>
      </p:pic>
      <p:pic>
        <p:nvPicPr>
          <p:cNvPr id="10" name="Image 9">
            <a:extLst>
              <a:ext uri="{FF2B5EF4-FFF2-40B4-BE49-F238E27FC236}">
                <a16:creationId xmlns:a16="http://schemas.microsoft.com/office/drawing/2014/main" id="{DB39F2CB-ECB6-4AF9-B688-1DFA89A55F7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4082" t="15658" r="14809" b="15597"/>
          <a:stretch/>
        </p:blipFill>
        <p:spPr>
          <a:xfrm>
            <a:off x="9337041" y="496957"/>
            <a:ext cx="1767840" cy="1717923"/>
          </a:xfrm>
          <a:prstGeom prst="rect">
            <a:avLst/>
          </a:prstGeom>
        </p:spPr>
      </p:pic>
    </p:spTree>
    <p:extLst>
      <p:ext uri="{BB962C8B-B14F-4D97-AF65-F5344CB8AC3E}">
        <p14:creationId xmlns:p14="http://schemas.microsoft.com/office/powerpoint/2010/main" val="363737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1447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Espace réservé de la date 3">
            <a:extLst>
              <a:ext uri="{FF2B5EF4-FFF2-40B4-BE49-F238E27FC236}">
                <a16:creationId xmlns:a16="http://schemas.microsoft.com/office/drawing/2014/main" id="{EDF0EDDA-9F4A-4589-B45A-AE0B3BC4AE1E}"/>
              </a:ext>
            </a:extLst>
          </p:cNvPr>
          <p:cNvSpPr>
            <a:spLocks noGrp="1"/>
          </p:cNvSpPr>
          <p:nvPr>
            <p:ph type="dt" sz="half" idx="2"/>
          </p:nvPr>
        </p:nvSpPr>
        <p:spPr>
          <a:xfrm>
            <a:off x="1200734" y="6356350"/>
            <a:ext cx="2380665" cy="365125"/>
          </a:xfrm>
          <a:prstGeom prst="rect">
            <a:avLst/>
          </a:prstGeom>
        </p:spPr>
        <p:txBody>
          <a:bodyPr/>
          <a:lstStyle>
            <a:lvl1pPr>
              <a:defRPr>
                <a:solidFill>
                  <a:srgbClr val="666699"/>
                </a:solidFill>
              </a:defRPr>
            </a:lvl1pPr>
          </a:lstStyle>
          <a:p>
            <a:endParaRPr lang="fr-FR" dirty="0"/>
          </a:p>
        </p:txBody>
      </p:sp>
      <p:sp>
        <p:nvSpPr>
          <p:cNvPr id="8" name="Espace réservé du pied de page 4">
            <a:extLst>
              <a:ext uri="{FF2B5EF4-FFF2-40B4-BE49-F238E27FC236}">
                <a16:creationId xmlns:a16="http://schemas.microsoft.com/office/drawing/2014/main" id="{0E5E989F-C848-4F0D-963E-CE702323A47D}"/>
              </a:ext>
            </a:extLst>
          </p:cNvPr>
          <p:cNvSpPr>
            <a:spLocks noGrp="1"/>
          </p:cNvSpPr>
          <p:nvPr>
            <p:ph type="ftr" sz="quarter" idx="3"/>
          </p:nvPr>
        </p:nvSpPr>
        <p:spPr>
          <a:xfrm>
            <a:off x="4038600" y="6356350"/>
            <a:ext cx="4114800" cy="365125"/>
          </a:xfrm>
          <a:prstGeom prst="rect">
            <a:avLst/>
          </a:prstGeom>
        </p:spPr>
        <p:txBody>
          <a:bodyPr/>
          <a:lstStyle>
            <a:lvl1pPr>
              <a:defRPr>
                <a:solidFill>
                  <a:srgbClr val="666699"/>
                </a:solidFill>
              </a:defRPr>
            </a:lvl1pPr>
          </a:lstStyle>
          <a:p>
            <a:endParaRPr lang="fr-FR" dirty="0"/>
          </a:p>
        </p:txBody>
      </p:sp>
      <p:sp>
        <p:nvSpPr>
          <p:cNvPr id="9" name="Espace réservé du numéro de diapositive 5">
            <a:extLst>
              <a:ext uri="{FF2B5EF4-FFF2-40B4-BE49-F238E27FC236}">
                <a16:creationId xmlns:a16="http://schemas.microsoft.com/office/drawing/2014/main" id="{33EF2618-E41B-41BA-900F-FD34C9917871}"/>
              </a:ext>
            </a:extLst>
          </p:cNvPr>
          <p:cNvSpPr>
            <a:spLocks noGrp="1"/>
          </p:cNvSpPr>
          <p:nvPr>
            <p:ph type="sldNum" sz="quarter" idx="4"/>
          </p:nvPr>
        </p:nvSpPr>
        <p:spPr>
          <a:xfrm>
            <a:off x="8610600" y="6356350"/>
            <a:ext cx="2743200" cy="365125"/>
          </a:xfrm>
          <a:prstGeom prst="rect">
            <a:avLst/>
          </a:prstGeom>
        </p:spPr>
        <p:txBody>
          <a:bodyPr/>
          <a:lstStyle>
            <a:lvl1pPr>
              <a:defRPr>
                <a:solidFill>
                  <a:srgbClr val="666699"/>
                </a:solidFill>
              </a:defRPr>
            </a:lvl1pPr>
          </a:lstStyle>
          <a:p>
            <a:fld id="{DE8468DB-4243-4B31-BCEA-CCDEAA782BAE}" type="slidenum">
              <a:rPr lang="fr-FR" smtClean="0"/>
              <a:pPr/>
              <a:t>‹N°›</a:t>
            </a:fld>
            <a:endParaRPr lang="fr-FR"/>
          </a:p>
        </p:txBody>
      </p:sp>
      <p:pic>
        <p:nvPicPr>
          <p:cNvPr id="10" name="Image 9">
            <a:extLst>
              <a:ext uri="{FF2B5EF4-FFF2-40B4-BE49-F238E27FC236}">
                <a16:creationId xmlns:a16="http://schemas.microsoft.com/office/drawing/2014/main" id="{6D6ECAED-E3E7-482E-ACFD-C7B6303F21CB}"/>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spTree>
    <p:extLst>
      <p:ext uri="{BB962C8B-B14F-4D97-AF65-F5344CB8AC3E}">
        <p14:creationId xmlns:p14="http://schemas.microsoft.com/office/powerpoint/2010/main" val="3372480332"/>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martin.vonhaller@twobird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9C2025A9-8786-4E7A-8BB9-4C64F53DBEA8}"/>
              </a:ext>
            </a:extLst>
          </p:cNvPr>
          <p:cNvSpPr>
            <a:spLocks noGrp="1"/>
          </p:cNvSpPr>
          <p:nvPr>
            <p:ph type="subTitle" idx="4294967295"/>
          </p:nvPr>
        </p:nvSpPr>
        <p:spPr>
          <a:xfrm>
            <a:off x="8392160" y="4368799"/>
            <a:ext cx="3799840" cy="1442916"/>
          </a:xfrm>
          <a:prstGeom prst="rect">
            <a:avLst/>
          </a:prstGeom>
          <a:solidFill>
            <a:schemeClr val="bg1"/>
          </a:solidFill>
        </p:spPr>
        <p:txBody>
          <a:bodyPr/>
          <a:lstStyle/>
          <a:p>
            <a:pPr marL="0" indent="0" algn="ctr">
              <a:buNone/>
            </a:pPr>
            <a:r>
              <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rPr>
              <a:t>Martin </a:t>
            </a:r>
            <a:r>
              <a:rPr lang="fr-FR" sz="2000" b="1" dirty="0" err="1">
                <a:solidFill>
                  <a:srgbClr val="00B0F0"/>
                </a:solidFill>
                <a:latin typeface="Gulim" panose="020B0600000101010101" pitchFamily="34" charset="-127"/>
                <a:ea typeface="Gulim" panose="020B0600000101010101" pitchFamily="34" charset="-127"/>
                <a:cs typeface="Arial" panose="020B0604020202020204" pitchFamily="34" charset="0"/>
              </a:rPr>
              <a:t>von</a:t>
            </a:r>
            <a:r>
              <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rPr>
              <a:t> Haller </a:t>
            </a:r>
            <a:r>
              <a:rPr lang="fr-FR" sz="2000" b="1" dirty="0" err="1">
                <a:solidFill>
                  <a:srgbClr val="00B0F0"/>
                </a:solidFill>
                <a:latin typeface="Gulim" panose="020B0600000101010101" pitchFamily="34" charset="-127"/>
                <a:ea typeface="Gulim" panose="020B0600000101010101" pitchFamily="34" charset="-127"/>
                <a:cs typeface="Arial" panose="020B0604020202020204" pitchFamily="34" charset="0"/>
              </a:rPr>
              <a:t>Goenbaek</a:t>
            </a:r>
            <a:endPar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endParaRPr>
          </a:p>
          <a:p>
            <a:pPr marL="0" indent="0" algn="ctr">
              <a:buNone/>
            </a:pPr>
            <a:r>
              <a:rPr lang="en-US" sz="1600" dirty="0" err="1">
                <a:solidFill>
                  <a:srgbClr val="00B0F0"/>
                </a:solidFill>
              </a:rPr>
              <a:t>Associé</a:t>
            </a:r>
            <a:endParaRPr lang="en-US" sz="1600" dirty="0">
              <a:solidFill>
                <a:srgbClr val="00B0F0"/>
              </a:solidFill>
            </a:endParaRPr>
          </a:p>
          <a:p>
            <a:pPr marL="0" indent="0" algn="ctr">
              <a:buNone/>
            </a:pPr>
            <a:r>
              <a:rPr lang="en-US" sz="1600" b="1" dirty="0">
                <a:solidFill>
                  <a:srgbClr val="00B0F0"/>
                </a:solidFill>
                <a:latin typeface="Gulim" panose="020B0600000101010101" pitchFamily="34" charset="-127"/>
                <a:ea typeface="Gulim" panose="020B0600000101010101" pitchFamily="34" charset="-127"/>
                <a:cs typeface="Arial" panose="020B0604020202020204" pitchFamily="34" charset="0"/>
              </a:rPr>
              <a:t>Bird &amp; Bird</a:t>
            </a:r>
            <a:endPar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endParaRPr>
          </a:p>
        </p:txBody>
      </p:sp>
      <p:pic>
        <p:nvPicPr>
          <p:cNvPr id="1026" name="Picture 2" descr="U:\Bird &amp; Bird - Kommunikation &amp; Marketing (MHAG)\Mediearkiv\Logo\WHITE RGB PNG\BIRDandBIRD_NEG_LOGO_RGB_CY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1099" y="6215256"/>
            <a:ext cx="1991168" cy="350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54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825625"/>
            <a:ext cx="10515600" cy="4351338"/>
          </a:xfrm>
          <a:prstGeom prst="rect">
            <a:avLst/>
          </a:prstGeom>
        </p:spPr>
        <p:txBody>
          <a:bodyPr/>
          <a:lstStyle/>
          <a:p>
            <a:pPr marL="0" indent="0">
              <a:buNone/>
            </a:pPr>
            <a:r>
              <a:rPr lang="fr-FR" sz="2000" dirty="0">
                <a:latin typeface="Gulim" panose="020B0600000101010101" pitchFamily="34" charset="-127"/>
                <a:ea typeface="Gulim" panose="020B0600000101010101" pitchFamily="34" charset="-127"/>
              </a:rPr>
              <a:t>Martin </a:t>
            </a:r>
            <a:r>
              <a:rPr lang="fr-FR" sz="2000" dirty="0" err="1">
                <a:latin typeface="Gulim" panose="020B0600000101010101" pitchFamily="34" charset="-127"/>
                <a:ea typeface="Gulim" panose="020B0600000101010101" pitchFamily="34" charset="-127"/>
              </a:rPr>
              <a:t>von</a:t>
            </a:r>
            <a:r>
              <a:rPr lang="fr-FR" sz="2000" dirty="0">
                <a:latin typeface="Gulim" panose="020B0600000101010101" pitchFamily="34" charset="-127"/>
                <a:ea typeface="Gulim" panose="020B0600000101010101" pitchFamily="34" charset="-127"/>
              </a:rPr>
              <a:t> Haller Groenbaek</a:t>
            </a:r>
          </a:p>
          <a:p>
            <a:pPr marL="0" indent="0">
              <a:buNone/>
            </a:pPr>
            <a:r>
              <a:rPr lang="fr-FR" sz="2000" dirty="0">
                <a:latin typeface="Gulim" panose="020B0600000101010101" pitchFamily="34" charset="-127"/>
                <a:ea typeface="Gulim" panose="020B0600000101010101" pitchFamily="34" charset="-127"/>
                <a:hlinkClick r:id="rId2"/>
              </a:rPr>
              <a:t>martin.vonhaller@twobirds.com</a:t>
            </a:r>
            <a:endParaRPr lang="fr-FR" sz="2000" dirty="0">
              <a:latin typeface="Gulim" panose="020B0600000101010101" pitchFamily="34" charset="-127"/>
              <a:ea typeface="Gulim" panose="020B0600000101010101" pitchFamily="34" charset="-127"/>
            </a:endParaRPr>
          </a:p>
          <a:p>
            <a:pPr marL="0" indent="0">
              <a:buNone/>
            </a:pPr>
            <a:r>
              <a:rPr lang="fr-FR" sz="2000" dirty="0">
                <a:latin typeface="Gulim" panose="020B0600000101010101" pitchFamily="34" charset="-127"/>
                <a:ea typeface="Gulim" panose="020B0600000101010101" pitchFamily="34" charset="-127"/>
              </a:rPr>
              <a:t>@</a:t>
            </a:r>
            <a:r>
              <a:rPr lang="fr-FR" sz="2000" dirty="0" err="1">
                <a:latin typeface="Gulim" panose="020B0600000101010101" pitchFamily="34" charset="-127"/>
                <a:ea typeface="Gulim" panose="020B0600000101010101" pitchFamily="34" charset="-127"/>
              </a:rPr>
              <a:t>vonhaller</a:t>
            </a:r>
            <a:endParaRPr lang="fr-FR" sz="2000" dirty="0">
              <a:latin typeface="Gulim" panose="020B0600000101010101" pitchFamily="34" charset="-127"/>
              <a:ea typeface="Gulim" panose="020B0600000101010101" pitchFamily="34" charset="-127"/>
            </a:endParaRPr>
          </a:p>
          <a:p>
            <a:pPr marL="0" indent="0">
              <a:buNone/>
            </a:pPr>
            <a:r>
              <a:rPr lang="fr-FR" sz="2000" dirty="0">
                <a:latin typeface="Gulim" panose="020B0600000101010101" pitchFamily="34" charset="-127"/>
                <a:ea typeface="Gulim" panose="020B0600000101010101" pitchFamily="34" charset="-127"/>
              </a:rPr>
              <a:t>https://www.linkedin.com/in/vonhaller/</a:t>
            </a: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10</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lstStyle/>
          <a:p>
            <a:r>
              <a:rPr lang="fr-FR" dirty="0"/>
              <a:t>Merci de votre attention</a:t>
            </a:r>
          </a:p>
        </p:txBody>
      </p:sp>
      <p:pic>
        <p:nvPicPr>
          <p:cNvPr id="9" name="Picture 2" descr="U:\Bird &amp; Bird - Kommunikation &amp; Marketing (MHAG)\Mediearkiv\Logo\BLUE RGB PNG\BIRDandBIRD_POS_LOGO_RGB_CYA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28206" y="6336915"/>
            <a:ext cx="1303868" cy="22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60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825625"/>
            <a:ext cx="10515600" cy="4351338"/>
          </a:xfrm>
          <a:prstGeom prst="rect">
            <a:avLst/>
          </a:prstGeom>
        </p:spPr>
        <p:txBody>
          <a:bodyPr/>
          <a:lstStyle/>
          <a:p>
            <a:r>
              <a:rPr lang="fr-FR" sz="2000" dirty="0">
                <a:latin typeface="Gulim" panose="020B0600000101010101" pitchFamily="34" charset="-127"/>
                <a:ea typeface="Gulim" panose="020B0600000101010101" pitchFamily="34" charset="-127"/>
              </a:rPr>
              <a:t>Tech startups</a:t>
            </a:r>
          </a:p>
          <a:p>
            <a:pPr lvl="1"/>
            <a:r>
              <a:rPr lang="fr-FR" sz="2000" dirty="0">
                <a:latin typeface="Gulim" panose="020B0600000101010101" pitchFamily="34" charset="-127"/>
                <a:ea typeface="Gulim" panose="020B0600000101010101" pitchFamily="34" charset="-127"/>
              </a:rPr>
              <a:t>#CPHFTW</a:t>
            </a:r>
          </a:p>
          <a:p>
            <a:pPr lvl="1"/>
            <a:r>
              <a:rPr lang="fr-FR" sz="2000" dirty="0" err="1">
                <a:latin typeface="Gulim" panose="020B0600000101010101" pitchFamily="34" charset="-127"/>
                <a:ea typeface="Gulim" panose="020B0600000101010101" pitchFamily="34" charset="-127"/>
              </a:rPr>
              <a:t>NordicMakers.vc</a:t>
            </a:r>
            <a:endParaRPr lang="fr-FR" sz="2000" dirty="0">
              <a:latin typeface="Gulim" panose="020B0600000101010101" pitchFamily="34" charset="-127"/>
              <a:ea typeface="Gulim" panose="020B0600000101010101" pitchFamily="34" charset="-127"/>
            </a:endParaRPr>
          </a:p>
          <a:p>
            <a:pPr lvl="1"/>
            <a:r>
              <a:rPr lang="fr-FR" sz="2000" dirty="0" err="1">
                <a:latin typeface="Gulim" panose="020B0600000101010101" pitchFamily="34" charset="-127"/>
                <a:ea typeface="Gulim" panose="020B0600000101010101" pitchFamily="34" charset="-127"/>
              </a:rPr>
              <a:t>Danish</a:t>
            </a:r>
            <a:r>
              <a:rPr lang="fr-FR" sz="2000" dirty="0">
                <a:latin typeface="Gulim" panose="020B0600000101010101" pitchFamily="34" charset="-127"/>
                <a:ea typeface="Gulim" panose="020B0600000101010101" pitchFamily="34" charset="-127"/>
              </a:rPr>
              <a:t> Open Source </a:t>
            </a:r>
            <a:r>
              <a:rPr lang="fr-FR" sz="2000" dirty="0" err="1">
                <a:latin typeface="Gulim" panose="020B0600000101010101" pitchFamily="34" charset="-127"/>
                <a:ea typeface="Gulim" panose="020B0600000101010101" pitchFamily="34" charset="-127"/>
              </a:rPr>
              <a:t>Vendors</a:t>
            </a:r>
            <a:r>
              <a:rPr lang="fr-FR" sz="2000" dirty="0">
                <a:latin typeface="Gulim" panose="020B0600000101010101" pitchFamily="34" charset="-127"/>
                <a:ea typeface="Gulim" panose="020B0600000101010101" pitchFamily="34" charset="-127"/>
              </a:rPr>
              <a:t> Association</a:t>
            </a:r>
          </a:p>
          <a:p>
            <a:pPr marL="0" indent="0">
              <a:buNone/>
            </a:pPr>
            <a:endParaRPr lang="fr-FR" sz="2000" dirty="0">
              <a:latin typeface="Gulim" panose="020B0600000101010101" pitchFamily="34" charset="-127"/>
              <a:ea typeface="Gulim" panose="020B0600000101010101" pitchFamily="34" charset="-127"/>
            </a:endParaRPr>
          </a:p>
          <a:p>
            <a:r>
              <a:rPr lang="fr-FR" sz="2000" dirty="0">
                <a:latin typeface="Gulim" panose="020B0600000101010101" pitchFamily="34" charset="-127"/>
                <a:ea typeface="Gulim" panose="020B0600000101010101" pitchFamily="34" charset="-127"/>
              </a:rPr>
              <a:t>Associé chez </a:t>
            </a:r>
            <a:r>
              <a:rPr lang="fr-FR" sz="2000" dirty="0" err="1">
                <a:latin typeface="Gulim" panose="020B0600000101010101" pitchFamily="34" charset="-127"/>
                <a:ea typeface="Gulim" panose="020B0600000101010101" pitchFamily="34" charset="-127"/>
              </a:rPr>
              <a:t>Bird</a:t>
            </a:r>
            <a:r>
              <a:rPr lang="fr-FR" sz="2000" dirty="0">
                <a:latin typeface="Gulim" panose="020B0600000101010101" pitchFamily="34" charset="-127"/>
                <a:ea typeface="Gulim" panose="020B0600000101010101" pitchFamily="34" charset="-127"/>
              </a:rPr>
              <a:t> &amp; </a:t>
            </a:r>
            <a:r>
              <a:rPr lang="fr-FR" sz="2000" dirty="0" err="1">
                <a:latin typeface="Gulim" panose="020B0600000101010101" pitchFamily="34" charset="-127"/>
                <a:ea typeface="Gulim" panose="020B0600000101010101" pitchFamily="34" charset="-127"/>
              </a:rPr>
              <a:t>Bird</a:t>
            </a:r>
            <a:r>
              <a:rPr lang="fr-FR" sz="2000" dirty="0">
                <a:latin typeface="Gulim" panose="020B0600000101010101" pitchFamily="34" charset="-127"/>
                <a:ea typeface="Gulim" panose="020B0600000101010101" pitchFamily="34" charset="-127"/>
              </a:rPr>
              <a:t> </a:t>
            </a:r>
            <a:r>
              <a:rPr lang="fr-FR" sz="2000" dirty="0" err="1">
                <a:latin typeface="Gulim" panose="020B0600000101010101" pitchFamily="34" charset="-127"/>
                <a:ea typeface="Gulim" panose="020B0600000101010101" pitchFamily="34" charset="-127"/>
              </a:rPr>
              <a:t>Copenhagen</a:t>
            </a:r>
            <a:endParaRPr lang="fr-FR" sz="2000" dirty="0">
              <a:latin typeface="Gulim" panose="020B0600000101010101" pitchFamily="34" charset="-127"/>
              <a:ea typeface="Gulim" panose="020B0600000101010101" pitchFamily="34" charset="-127"/>
            </a:endParaRPr>
          </a:p>
          <a:p>
            <a:pPr lvl="1"/>
            <a:r>
              <a:rPr lang="fr-FR" sz="2000" dirty="0">
                <a:latin typeface="Gulim" panose="020B0600000101010101" pitchFamily="34" charset="-127"/>
                <a:ea typeface="Gulim" panose="020B0600000101010101" pitchFamily="34" charset="-127"/>
              </a:rPr>
              <a:t>Avocat IT</a:t>
            </a:r>
            <a:endParaRPr lang="fr-FR" sz="2800" dirty="0">
              <a:latin typeface="Gulim" panose="020B0600000101010101" pitchFamily="34" charset="-127"/>
              <a:ea typeface="Gulim" panose="020B0600000101010101" pitchFamily="34" charset="-127"/>
            </a:endParaRPr>
          </a:p>
          <a:p>
            <a:pPr lvl="1"/>
            <a:r>
              <a:rPr lang="fr-FR" sz="2000" dirty="0">
                <a:latin typeface="Gulim" panose="020B0600000101010101" pitchFamily="34" charset="-127"/>
                <a:ea typeface="Gulim" panose="020B0600000101010101" pitchFamily="34" charset="-127"/>
              </a:rPr>
              <a:t>Open source</a:t>
            </a:r>
          </a:p>
          <a:p>
            <a:pPr lvl="1"/>
            <a:r>
              <a:rPr lang="fr-FR" sz="2000" dirty="0">
                <a:latin typeface="Gulim" panose="020B0600000101010101" pitchFamily="34" charset="-127"/>
                <a:ea typeface="Gulim" panose="020B0600000101010101" pitchFamily="34" charset="-127"/>
              </a:rPr>
              <a:t>FSFE </a:t>
            </a:r>
            <a:r>
              <a:rPr lang="fr-FR" sz="2000" dirty="0" err="1">
                <a:latin typeface="Gulim" panose="020B0600000101010101" pitchFamily="34" charset="-127"/>
                <a:ea typeface="Gulim" panose="020B0600000101010101" pitchFamily="34" charset="-127"/>
              </a:rPr>
              <a:t>European</a:t>
            </a:r>
            <a:r>
              <a:rPr lang="fr-FR" sz="2000" dirty="0">
                <a:latin typeface="Gulim" panose="020B0600000101010101" pitchFamily="34" charset="-127"/>
                <a:ea typeface="Gulim" panose="020B0600000101010101" pitchFamily="34" charset="-127"/>
              </a:rPr>
              <a:t> </a:t>
            </a:r>
            <a:r>
              <a:rPr lang="fr-FR" sz="2000" dirty="0" err="1">
                <a:latin typeface="Gulim" panose="020B0600000101010101" pitchFamily="34" charset="-127"/>
                <a:ea typeface="Gulim" panose="020B0600000101010101" pitchFamily="34" charset="-127"/>
              </a:rPr>
              <a:t>Legal</a:t>
            </a:r>
            <a:r>
              <a:rPr lang="fr-FR" sz="2000" dirty="0">
                <a:latin typeface="Gulim" panose="020B0600000101010101" pitchFamily="34" charset="-127"/>
                <a:ea typeface="Gulim" panose="020B0600000101010101" pitchFamily="34" charset="-127"/>
              </a:rPr>
              <a:t> Network</a:t>
            </a:r>
          </a:p>
          <a:p>
            <a:pPr lvl="1"/>
            <a:r>
              <a:rPr lang="fr-FR" sz="2000" dirty="0" err="1">
                <a:latin typeface="Gulim" panose="020B0600000101010101" pitchFamily="34" charset="-127"/>
                <a:ea typeface="Gulim" panose="020B0600000101010101" pitchFamily="34" charset="-127"/>
              </a:rPr>
              <a:t>Blockchain</a:t>
            </a:r>
            <a:r>
              <a:rPr lang="fr-FR" sz="2000" dirty="0">
                <a:latin typeface="Gulim" panose="020B0600000101010101" pitchFamily="34" charset="-127"/>
                <a:ea typeface="Gulim" panose="020B0600000101010101" pitchFamily="34" charset="-127"/>
              </a:rPr>
              <a:t> (</a:t>
            </a:r>
            <a:r>
              <a:rPr lang="fr-FR" sz="2000" dirty="0" err="1">
                <a:latin typeface="Gulim" panose="020B0600000101010101" pitchFamily="34" charset="-127"/>
                <a:ea typeface="Gulim" panose="020B0600000101010101" pitchFamily="34" charset="-127"/>
              </a:rPr>
              <a:t>FinTech</a:t>
            </a:r>
            <a:r>
              <a:rPr lang="fr-FR" sz="2000" dirty="0">
                <a:latin typeface="Gulim" panose="020B0600000101010101" pitchFamily="34" charset="-127"/>
                <a:ea typeface="Gulim" panose="020B0600000101010101" pitchFamily="34" charset="-127"/>
              </a:rPr>
              <a:t>)</a:t>
            </a:r>
          </a:p>
          <a:p>
            <a:pPr lvl="1"/>
            <a:endParaRPr lang="fr-FR" sz="2000" dirty="0">
              <a:latin typeface="Gulim" panose="020B0600000101010101" pitchFamily="34" charset="-127"/>
              <a:ea typeface="Gulim" panose="020B0600000101010101" pitchFamily="34" charset="-127"/>
            </a:endParaRPr>
          </a:p>
          <a:p>
            <a:r>
              <a:rPr lang="fr-FR" sz="2400" dirty="0">
                <a:latin typeface="Gulim" panose="020B0600000101010101" pitchFamily="34" charset="-127"/>
                <a:ea typeface="Gulim" panose="020B0600000101010101" pitchFamily="34" charset="-127"/>
              </a:rPr>
              <a:t>« Avocat Open Source  »</a:t>
            </a: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2</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lstStyle/>
          <a:p>
            <a:r>
              <a:rPr lang="fr-FR" dirty="0"/>
              <a:t>Mon parcours</a:t>
            </a:r>
          </a:p>
        </p:txBody>
      </p:sp>
      <p:pic>
        <p:nvPicPr>
          <p:cNvPr id="2050" name="Picture 2" descr="U:\Bird &amp; Bird - Kommunikation &amp; Marketing (MHAG)\Mediearkiv\Logo\BLUE RGB PNG\BIRDandBIRD_POS_LOGO_RGB_CY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8206" y="6336915"/>
            <a:ext cx="1303868" cy="22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19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825625"/>
            <a:ext cx="10515600" cy="4351338"/>
          </a:xfrm>
          <a:prstGeom prst="rect">
            <a:avLst/>
          </a:prstGeom>
        </p:spPr>
        <p:txBody>
          <a:bodyPr/>
          <a:lstStyle/>
          <a:p>
            <a:r>
              <a:rPr lang="fr-FR" sz="2000" dirty="0">
                <a:latin typeface="Gulim" panose="020B0600000101010101" pitchFamily="34" charset="-127"/>
                <a:ea typeface="Gulim" panose="020B0600000101010101" pitchFamily="34" charset="-127"/>
              </a:rPr>
              <a:t>Open source – une très courte introduction</a:t>
            </a:r>
          </a:p>
          <a:p>
            <a:r>
              <a:rPr lang="fr-FR" sz="2000" dirty="0">
                <a:latin typeface="Gulim" panose="020B0600000101010101" pitchFamily="34" charset="-127"/>
                <a:ea typeface="Gulim" panose="020B0600000101010101" pitchFamily="34" charset="-127"/>
              </a:rPr>
              <a:t>Cas d’utilisations</a:t>
            </a:r>
          </a:p>
          <a:p>
            <a:r>
              <a:rPr lang="fr-FR" sz="2000" dirty="0">
                <a:latin typeface="Gulim" panose="020B0600000101010101" pitchFamily="34" charset="-127"/>
                <a:ea typeface="Gulim" panose="020B0600000101010101" pitchFamily="34" charset="-127"/>
              </a:rPr>
              <a:t>Comment les différentes licences open source supportent-elles la collaboration ?</a:t>
            </a:r>
          </a:p>
          <a:p>
            <a:r>
              <a:rPr lang="fr-FR" sz="2000" dirty="0">
                <a:latin typeface="Gulim" panose="020B0600000101010101" pitchFamily="34" charset="-127"/>
                <a:ea typeface="Gulim" panose="020B0600000101010101" pitchFamily="34" charset="-127"/>
              </a:rPr>
              <a:t>Apache v2 en plein essor</a:t>
            </a:r>
          </a:p>
          <a:p>
            <a:r>
              <a:rPr lang="fr-FR" sz="2000" dirty="0">
                <a:latin typeface="Gulim" panose="020B0600000101010101" pitchFamily="34" charset="-127"/>
                <a:ea typeface="Gulim" panose="020B0600000101010101" pitchFamily="34" charset="-127"/>
              </a:rPr>
              <a:t>Avertissements</a:t>
            </a:r>
          </a:p>
          <a:p>
            <a:r>
              <a:rPr lang="fr-FR" sz="2000" dirty="0">
                <a:latin typeface="Gulim" panose="020B0600000101010101" pitchFamily="34" charset="-127"/>
                <a:ea typeface="Gulim" panose="020B0600000101010101" pitchFamily="34" charset="-127"/>
              </a:rPr>
              <a:t>Licences ouvertes pour d’autres types de droits de PI</a:t>
            </a: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3</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lstStyle/>
          <a:p>
            <a:r>
              <a:rPr lang="fr-FR" dirty="0"/>
              <a:t>Open source – la collaboration par la licence</a:t>
            </a:r>
          </a:p>
        </p:txBody>
      </p:sp>
      <p:pic>
        <p:nvPicPr>
          <p:cNvPr id="10" name="Picture 2" descr="U:\Bird &amp; Bird - Kommunikation &amp; Marketing (MHAG)\Mediearkiv\Logo\BLUE RGB PNG\BIRDandBIRD_POS_LOGO_RGB_CY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8206" y="6336915"/>
            <a:ext cx="1303868" cy="22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7032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825625"/>
            <a:ext cx="10515600" cy="4351338"/>
          </a:xfrm>
          <a:prstGeom prst="rect">
            <a:avLst/>
          </a:prstGeom>
        </p:spPr>
        <p:txBody>
          <a:bodyPr/>
          <a:lstStyle/>
          <a:p>
            <a:r>
              <a:rPr lang="fr-FR" sz="2000" dirty="0">
                <a:latin typeface="Gulim" panose="020B0600000101010101" pitchFamily="34" charset="-127"/>
                <a:ea typeface="Gulim" panose="020B0600000101010101" pitchFamily="34" charset="-127"/>
              </a:rPr>
              <a:t>Free Software </a:t>
            </a:r>
            <a:r>
              <a:rPr lang="fr-FR" sz="2000" dirty="0" err="1">
                <a:latin typeface="Gulim" panose="020B0600000101010101" pitchFamily="34" charset="-127"/>
                <a:ea typeface="Gulim" panose="020B0600000101010101" pitchFamily="34" charset="-127"/>
              </a:rPr>
              <a:t>Foundation</a:t>
            </a:r>
            <a:endParaRPr lang="fr-FR" sz="2000" dirty="0">
              <a:latin typeface="Gulim" panose="020B0600000101010101" pitchFamily="34" charset="-127"/>
              <a:ea typeface="Gulim" panose="020B0600000101010101" pitchFamily="34" charset="-127"/>
            </a:endParaRPr>
          </a:p>
          <a:p>
            <a:r>
              <a:rPr lang="fr-FR" sz="2000" dirty="0">
                <a:latin typeface="Gulim" panose="020B0600000101010101" pitchFamily="34" charset="-127"/>
                <a:ea typeface="Gulim" panose="020B0600000101010101" pitchFamily="34" charset="-127"/>
              </a:rPr>
              <a:t>Open Source Initiative</a:t>
            </a:r>
          </a:p>
          <a:p>
            <a:r>
              <a:rPr lang="fr-FR" sz="2000" dirty="0">
                <a:latin typeface="Gulim" panose="020B0600000101010101" pitchFamily="34" charset="-127"/>
                <a:ea typeface="Gulim" panose="020B0600000101010101" pitchFamily="34" charset="-127"/>
              </a:rPr>
              <a:t>Linux </a:t>
            </a:r>
            <a:r>
              <a:rPr lang="fr-FR" sz="2000" dirty="0" err="1">
                <a:latin typeface="Gulim" panose="020B0600000101010101" pitchFamily="34" charset="-127"/>
                <a:ea typeface="Gulim" panose="020B0600000101010101" pitchFamily="34" charset="-127"/>
              </a:rPr>
              <a:t>Foundation</a:t>
            </a:r>
            <a:endParaRPr lang="fr-FR" sz="2000" dirty="0">
              <a:latin typeface="Gulim" panose="020B0600000101010101" pitchFamily="34" charset="-127"/>
              <a:ea typeface="Gulim" panose="020B0600000101010101" pitchFamily="34" charset="-127"/>
            </a:endParaRPr>
          </a:p>
          <a:p>
            <a:r>
              <a:rPr lang="fr-FR" sz="2000" dirty="0">
                <a:latin typeface="Gulim" panose="020B0600000101010101" pitchFamily="34" charset="-127"/>
                <a:ea typeface="Gulim" panose="020B0600000101010101" pitchFamily="34" charset="-127"/>
              </a:rPr>
              <a:t>Business </a:t>
            </a:r>
            <a:r>
              <a:rPr lang="fr-FR" sz="2000" dirty="0" err="1">
                <a:latin typeface="Gulim" panose="020B0600000101010101" pitchFamily="34" charset="-127"/>
                <a:ea typeface="Gulim" panose="020B0600000101010101" pitchFamily="34" charset="-127"/>
              </a:rPr>
              <a:t>models</a:t>
            </a:r>
            <a:r>
              <a:rPr lang="fr-FR" sz="2000" dirty="0">
                <a:latin typeface="Gulim" panose="020B0600000101010101" pitchFamily="34" charset="-127"/>
                <a:ea typeface="Gulim" panose="020B0600000101010101" pitchFamily="34" charset="-127"/>
              </a:rPr>
              <a:t> « classiques »</a:t>
            </a:r>
          </a:p>
          <a:p>
            <a:pPr lvl="1"/>
            <a:r>
              <a:rPr lang="fr-FR" sz="1600" dirty="0">
                <a:latin typeface="Gulim" panose="020B0600000101010101" pitchFamily="34" charset="-127"/>
                <a:ea typeface="Gulim" panose="020B0600000101010101" pitchFamily="34" charset="-127"/>
              </a:rPr>
              <a:t>Stratégie d’audit de conformité des licences (licencié)</a:t>
            </a:r>
          </a:p>
          <a:p>
            <a:pPr lvl="1"/>
            <a:r>
              <a:rPr lang="fr-FR" sz="1600" dirty="0">
                <a:latin typeface="Gulim" panose="020B0600000101010101" pitchFamily="34" charset="-127"/>
                <a:ea typeface="Gulim" panose="020B0600000101010101" pitchFamily="34" charset="-127"/>
              </a:rPr>
              <a:t>«Cœur open source» (concédant)</a:t>
            </a:r>
          </a:p>
          <a:p>
            <a:pPr lvl="1"/>
            <a:r>
              <a:rPr lang="fr-FR" sz="1600" dirty="0">
                <a:latin typeface="Gulim" panose="020B0600000101010101" pitchFamily="34" charset="-127"/>
                <a:ea typeface="Gulim" panose="020B0600000101010101" pitchFamily="34" charset="-127"/>
              </a:rPr>
              <a:t>Dérogations au </a:t>
            </a:r>
            <a:r>
              <a:rPr lang="fr-FR" sz="1600" dirty="0" err="1">
                <a:latin typeface="Gulim" panose="020B0600000101010101" pitchFamily="34" charset="-127"/>
                <a:ea typeface="Gulim" panose="020B0600000101010101" pitchFamily="34" charset="-127"/>
              </a:rPr>
              <a:t>Copyleft</a:t>
            </a:r>
            <a:r>
              <a:rPr lang="fr-FR" sz="1600" dirty="0">
                <a:latin typeface="Gulim" panose="020B0600000101010101" pitchFamily="34" charset="-127"/>
                <a:ea typeface="Gulim" panose="020B0600000101010101" pitchFamily="34" charset="-127"/>
              </a:rPr>
              <a:t> (concédant)</a:t>
            </a:r>
          </a:p>
          <a:p>
            <a:pPr lvl="1"/>
            <a:r>
              <a:rPr lang="fr-FR" sz="1600" dirty="0">
                <a:latin typeface="Gulim" panose="020B0600000101010101" pitchFamily="34" charset="-127"/>
                <a:ea typeface="Gulim" panose="020B0600000101010101" pitchFamily="34" charset="-127"/>
              </a:rPr>
              <a:t>Support et maintenance (concédant/licencié)</a:t>
            </a:r>
          </a:p>
          <a:p>
            <a:r>
              <a:rPr lang="fr-FR" sz="2000" dirty="0">
                <a:latin typeface="Gulim" panose="020B0600000101010101" pitchFamily="34" charset="-127"/>
                <a:ea typeface="Gulim" panose="020B0600000101010101" pitchFamily="34" charset="-127"/>
              </a:rPr>
              <a:t>Collaboration</a:t>
            </a:r>
          </a:p>
          <a:p>
            <a:pPr lvl="1"/>
            <a:r>
              <a:rPr lang="fr-FR" sz="1600" dirty="0">
                <a:latin typeface="Gulim" panose="020B0600000101010101" pitchFamily="34" charset="-127"/>
                <a:ea typeface="Gulim" panose="020B0600000101010101" pitchFamily="34" charset="-127"/>
              </a:rPr>
              <a:t>Réduction des coûts</a:t>
            </a:r>
          </a:p>
          <a:p>
            <a:pPr lvl="1"/>
            <a:r>
              <a:rPr lang="fr-FR" sz="1600" dirty="0">
                <a:latin typeface="Gulim" panose="020B0600000101010101" pitchFamily="34" charset="-127"/>
                <a:ea typeface="Gulim" panose="020B0600000101010101" pitchFamily="34" charset="-127"/>
              </a:rPr>
              <a:t>Innovation</a:t>
            </a:r>
          </a:p>
          <a:p>
            <a:pPr lvl="1"/>
            <a:r>
              <a:rPr lang="fr-FR" sz="1600" dirty="0">
                <a:latin typeface="Gulim" panose="020B0600000101010101" pitchFamily="34" charset="-127"/>
                <a:ea typeface="Gulim" panose="020B0600000101010101" pitchFamily="34" charset="-127"/>
              </a:rPr>
              <a:t>Indépendance vis-à-vis des fournisseurs</a:t>
            </a:r>
          </a:p>
          <a:p>
            <a:pPr lvl="1"/>
            <a:r>
              <a:rPr lang="fr-FR" sz="1600" dirty="0">
                <a:latin typeface="Gulim" panose="020B0600000101010101" pitchFamily="34" charset="-127"/>
                <a:ea typeface="Gulim" panose="020B0600000101010101" pitchFamily="34" charset="-127"/>
              </a:rPr>
              <a:t>Pas de monopole</a:t>
            </a: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4</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lstStyle/>
          <a:p>
            <a:r>
              <a:rPr lang="fr-FR" dirty="0"/>
              <a:t>Religion et business</a:t>
            </a:r>
          </a:p>
        </p:txBody>
      </p:sp>
      <p:pic>
        <p:nvPicPr>
          <p:cNvPr id="9" name="Picture 2" descr="U:\Bird &amp; Bird - Kommunikation &amp; Marketing (MHAG)\Mediearkiv\Logo\BLUE RGB PNG\BIRDandBIRD_POS_LOGO_RGB_CY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8206" y="6336915"/>
            <a:ext cx="1303868" cy="22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939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825625"/>
            <a:ext cx="10515600" cy="4351338"/>
          </a:xfrm>
          <a:prstGeom prst="rect">
            <a:avLst/>
          </a:prstGeom>
        </p:spPr>
        <p:txBody>
          <a:bodyPr/>
          <a:lstStyle/>
          <a:p>
            <a:r>
              <a:rPr lang="fr-FR" sz="2000" dirty="0">
                <a:latin typeface="Gulim" panose="020B0600000101010101" pitchFamily="34" charset="-127"/>
                <a:ea typeface="Gulim" panose="020B0600000101010101" pitchFamily="34" charset="-127"/>
              </a:rPr>
              <a:t>Un modèle de développement : «The </a:t>
            </a:r>
            <a:r>
              <a:rPr lang="fr-FR" sz="2000" dirty="0" err="1">
                <a:latin typeface="Gulim" panose="020B0600000101010101" pitchFamily="34" charset="-127"/>
                <a:ea typeface="Gulim" panose="020B0600000101010101" pitchFamily="34" charset="-127"/>
              </a:rPr>
              <a:t>Bazaar</a:t>
            </a:r>
            <a:r>
              <a:rPr lang="fr-FR" sz="2000" dirty="0">
                <a:latin typeface="Gulim" panose="020B0600000101010101" pitchFamily="34" charset="-127"/>
                <a:ea typeface="Gulim" panose="020B0600000101010101" pitchFamily="34" charset="-127"/>
              </a:rPr>
              <a:t>»</a:t>
            </a:r>
          </a:p>
          <a:p>
            <a:r>
              <a:rPr lang="fr-FR" sz="2000" dirty="0">
                <a:latin typeface="Gulim" panose="020B0600000101010101" pitchFamily="34" charset="-127"/>
                <a:ea typeface="Gulim" panose="020B0600000101010101" pitchFamily="34" charset="-127"/>
              </a:rPr>
              <a:t>Mais plutôt une hiérarchie méritocratique (« </a:t>
            </a:r>
            <a:r>
              <a:rPr lang="fr-FR" sz="2000" dirty="0" err="1">
                <a:latin typeface="Gulim" panose="020B0600000101010101" pitchFamily="34" charset="-127"/>
                <a:ea typeface="Gulim" panose="020B0600000101010101" pitchFamily="34" charset="-127"/>
              </a:rPr>
              <a:t>Doocracy</a:t>
            </a:r>
            <a:r>
              <a:rPr lang="fr-FR" sz="2000" dirty="0">
                <a:latin typeface="Gulim" panose="020B0600000101010101" pitchFamily="34" charset="-127"/>
                <a:ea typeface="Gulim" panose="020B0600000101010101" pitchFamily="34" charset="-127"/>
              </a:rPr>
              <a:t>») </a:t>
            </a:r>
          </a:p>
          <a:p>
            <a:r>
              <a:rPr lang="fr-FR" sz="2000" dirty="0">
                <a:latin typeface="Gulim" panose="020B0600000101010101" pitchFamily="34" charset="-127"/>
                <a:ea typeface="Gulim" panose="020B0600000101010101" pitchFamily="34" charset="-127"/>
              </a:rPr>
              <a:t>Un modèle de licence basé sur la protection des droits d’auteur !</a:t>
            </a:r>
          </a:p>
          <a:p>
            <a:r>
              <a:rPr lang="fr-FR" sz="2000" dirty="0">
                <a:latin typeface="Gulim" panose="020B0600000101010101" pitchFamily="34" charset="-127"/>
                <a:ea typeface="Gulim" panose="020B0600000101010101" pitchFamily="34" charset="-127"/>
              </a:rPr>
              <a:t>Les 4 principaux droits des utilisateurs (les « quatre libertés »)</a:t>
            </a:r>
          </a:p>
          <a:p>
            <a:pPr lvl="1"/>
            <a:r>
              <a:rPr lang="fr-FR" sz="1600" dirty="0">
                <a:latin typeface="Gulim" panose="020B0600000101010101" pitchFamily="34" charset="-127"/>
                <a:ea typeface="Gulim" panose="020B0600000101010101" pitchFamily="34" charset="-127"/>
              </a:rPr>
              <a:t>Liberté d’utiliser</a:t>
            </a:r>
          </a:p>
          <a:p>
            <a:pPr lvl="1"/>
            <a:r>
              <a:rPr lang="fr-FR" sz="1600" dirty="0">
                <a:latin typeface="Gulim" panose="020B0600000101010101" pitchFamily="34" charset="-127"/>
                <a:ea typeface="Gulim" panose="020B0600000101010101" pitchFamily="34" charset="-127"/>
              </a:rPr>
              <a:t>Liberté de modifier</a:t>
            </a:r>
          </a:p>
          <a:p>
            <a:pPr lvl="1"/>
            <a:r>
              <a:rPr lang="fr-FR" sz="1600" dirty="0">
                <a:latin typeface="Gulim" panose="020B0600000101010101" pitchFamily="34" charset="-127"/>
                <a:ea typeface="Gulim" panose="020B0600000101010101" pitchFamily="34" charset="-127"/>
              </a:rPr>
              <a:t>Liberté d’accès au code source</a:t>
            </a:r>
          </a:p>
          <a:p>
            <a:pPr lvl="1"/>
            <a:r>
              <a:rPr lang="fr-FR" sz="1600" dirty="0">
                <a:latin typeface="Gulim" panose="020B0600000101010101" pitchFamily="34" charset="-127"/>
                <a:ea typeface="Gulim" panose="020B0600000101010101" pitchFamily="34" charset="-127"/>
              </a:rPr>
              <a:t>Liberté de redistribuer</a:t>
            </a:r>
          </a:p>
          <a:p>
            <a:r>
              <a:rPr lang="fr-FR" sz="2000" dirty="0" err="1">
                <a:latin typeface="Gulim" panose="020B0600000101010101" pitchFamily="34" charset="-127"/>
                <a:ea typeface="Gulim" panose="020B0600000101010101" pitchFamily="34" charset="-127"/>
              </a:rPr>
              <a:t>Copyleft</a:t>
            </a:r>
            <a:endParaRPr lang="fr-FR" sz="2000" dirty="0">
              <a:latin typeface="Gulim" panose="020B0600000101010101" pitchFamily="34" charset="-127"/>
              <a:ea typeface="Gulim" panose="020B0600000101010101" pitchFamily="34" charset="-127"/>
            </a:endParaRPr>
          </a:p>
          <a:p>
            <a:r>
              <a:rPr lang="fr-FR" sz="2000" dirty="0">
                <a:latin typeface="Gulim" panose="020B0600000101010101" pitchFamily="34" charset="-127"/>
                <a:ea typeface="Gulim" panose="020B0600000101010101" pitchFamily="34" charset="-127"/>
              </a:rPr>
              <a:t>Intégrité de la notice de copyright et des termes de la licence</a:t>
            </a:r>
          </a:p>
          <a:p>
            <a:r>
              <a:rPr lang="fr-FR" sz="2000" dirty="0">
                <a:latin typeface="Gulim" panose="020B0600000101010101" pitchFamily="34" charset="-127"/>
                <a:ea typeface="Gulim" panose="020B0600000101010101" pitchFamily="34" charset="-127"/>
              </a:rPr>
              <a:t>Marques non couvertes</a:t>
            </a:r>
          </a:p>
          <a:p>
            <a:r>
              <a:rPr lang="fr-FR" sz="2000" dirty="0">
                <a:latin typeface="Gulim" panose="020B0600000101010101" pitchFamily="34" charset="-127"/>
                <a:ea typeface="Gulim" panose="020B0600000101010101" pitchFamily="34" charset="-127"/>
              </a:rPr>
              <a:t>Brevets partiellement couverts</a:t>
            </a: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5</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lstStyle/>
          <a:p>
            <a:r>
              <a:rPr lang="fr-FR" dirty="0"/>
              <a:t>Open source – un modèle de licence</a:t>
            </a:r>
          </a:p>
        </p:txBody>
      </p:sp>
      <p:pic>
        <p:nvPicPr>
          <p:cNvPr id="9" name="Picture 2" descr="U:\Bird &amp; Bird - Kommunikation &amp; Marketing (MHAG)\Mediearkiv\Logo\BLUE RGB PNG\BIRDandBIRD_POS_LOGO_RGB_CY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8206" y="6336915"/>
            <a:ext cx="1303868" cy="22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974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199" y="1825625"/>
            <a:ext cx="10837985" cy="4351338"/>
          </a:xfrm>
          <a:prstGeom prst="rect">
            <a:avLst/>
          </a:prstGeom>
        </p:spPr>
        <p:txBody>
          <a:bodyPr/>
          <a:lstStyle/>
          <a:p>
            <a:r>
              <a:rPr lang="fr-FR" sz="2000" dirty="0">
                <a:latin typeface="Gulim" panose="020B0600000101010101" pitchFamily="34" charset="-127"/>
                <a:ea typeface="Gulim" panose="020B0600000101010101" pitchFamily="34" charset="-127"/>
              </a:rPr>
              <a:t>Marc </a:t>
            </a:r>
            <a:r>
              <a:rPr lang="fr-FR" sz="2000" dirty="0" err="1">
                <a:latin typeface="Gulim" panose="020B0600000101010101" pitchFamily="34" charset="-127"/>
                <a:ea typeface="Gulim" panose="020B0600000101010101" pitchFamily="34" charset="-127"/>
              </a:rPr>
              <a:t>Andreesen</a:t>
            </a:r>
            <a:r>
              <a:rPr lang="fr-FR" sz="2000" dirty="0">
                <a:latin typeface="Gulim" panose="020B0600000101010101" pitchFamily="34" charset="-127"/>
                <a:ea typeface="Gulim" panose="020B0600000101010101" pitchFamily="34" charset="-127"/>
              </a:rPr>
              <a:t>: “Le logiciel dévore tout” </a:t>
            </a:r>
            <a:r>
              <a:rPr lang="fr-FR" sz="1400" dirty="0">
                <a:latin typeface="Gulim" panose="020B0600000101010101" pitchFamily="34" charset="-127"/>
                <a:ea typeface="Gulim" panose="020B0600000101010101" pitchFamily="34" charset="-127"/>
              </a:rPr>
              <a:t>(traduction libre) </a:t>
            </a:r>
          </a:p>
          <a:p>
            <a:r>
              <a:rPr lang="fr-FR" sz="2000" dirty="0">
                <a:latin typeface="Gulim" panose="020B0600000101010101" pitchFamily="34" charset="-127"/>
                <a:ea typeface="Gulim" panose="020B0600000101010101" pitchFamily="34" charset="-127"/>
              </a:rPr>
              <a:t>Gartner: “Expliquez, si vous n’êtes pas en train d’utiliser de l’open source” </a:t>
            </a:r>
            <a:r>
              <a:rPr lang="fr-FR" sz="1400" dirty="0">
                <a:latin typeface="Gulim" panose="020B0600000101010101" pitchFamily="34" charset="-127"/>
                <a:ea typeface="Gulim" panose="020B0600000101010101" pitchFamily="34" charset="-127"/>
              </a:rPr>
              <a:t>(traduction libre)</a:t>
            </a:r>
          </a:p>
          <a:p>
            <a:r>
              <a:rPr lang="fr-FR" sz="2000" dirty="0">
                <a:latin typeface="Gulim" panose="020B0600000101010101" pitchFamily="34" charset="-127"/>
                <a:ea typeface="Gulim" panose="020B0600000101010101" pitchFamily="34" charset="-127"/>
              </a:rPr>
              <a:t>L’open source est partout (Internet, OS, middleware, bases de données, ERP)</a:t>
            </a:r>
          </a:p>
          <a:p>
            <a:r>
              <a:rPr lang="fr-FR" sz="2000" dirty="0">
                <a:latin typeface="Gulim" panose="020B0600000101010101" pitchFamily="34" charset="-127"/>
                <a:ea typeface="Gulim" panose="020B0600000101010101" pitchFamily="34" charset="-127"/>
              </a:rPr>
              <a:t>L’open source fait fonctionner les téléphones mobiles, le e-commerce, les réseaux sociaux, les startups</a:t>
            </a:r>
          </a:p>
          <a:p>
            <a:r>
              <a:rPr lang="fr-FR" sz="2000" dirty="0">
                <a:latin typeface="Gulim" panose="020B0600000101010101" pitchFamily="34" charset="-127"/>
                <a:ea typeface="Gulim" panose="020B0600000101010101" pitchFamily="34" charset="-127"/>
              </a:rPr>
              <a:t>Pas d’innovation ou de disruption sans l’open source (</a:t>
            </a:r>
            <a:r>
              <a:rPr lang="fr-FR" sz="2000" dirty="0" err="1">
                <a:latin typeface="Gulim" panose="020B0600000101010101" pitchFamily="34" charset="-127"/>
                <a:ea typeface="Gulim" panose="020B0600000101010101" pitchFamily="34" charset="-127"/>
              </a:rPr>
              <a:t>IdO</a:t>
            </a:r>
            <a:r>
              <a:rPr lang="fr-FR" sz="2000" dirty="0">
                <a:latin typeface="Gulim" panose="020B0600000101010101" pitchFamily="34" charset="-127"/>
                <a:ea typeface="Gulim" panose="020B0600000101010101" pitchFamily="34" charset="-127"/>
              </a:rPr>
              <a:t>, </a:t>
            </a:r>
            <a:r>
              <a:rPr lang="fr-FR" sz="2000" dirty="0" err="1">
                <a:latin typeface="Gulim" panose="020B0600000101010101" pitchFamily="34" charset="-127"/>
                <a:ea typeface="Gulim" panose="020B0600000101010101" pitchFamily="34" charset="-127"/>
              </a:rPr>
              <a:t>big</a:t>
            </a:r>
            <a:r>
              <a:rPr lang="fr-FR" sz="2000" dirty="0">
                <a:latin typeface="Gulim" panose="020B0600000101010101" pitchFamily="34" charset="-127"/>
                <a:ea typeface="Gulim" panose="020B0600000101010101" pitchFamily="34" charset="-127"/>
              </a:rPr>
              <a:t> data, robotique, IA, génomique)</a:t>
            </a:r>
          </a:p>
          <a:p>
            <a:r>
              <a:rPr lang="fr-FR" sz="2000" dirty="0">
                <a:latin typeface="Gulim" panose="020B0600000101010101" pitchFamily="34" charset="-127"/>
                <a:ea typeface="Gulim" panose="020B0600000101010101" pitchFamily="34" charset="-127"/>
              </a:rPr>
              <a:t>La </a:t>
            </a:r>
            <a:r>
              <a:rPr lang="fr-FR" sz="2000" dirty="0" err="1">
                <a:latin typeface="Gulim" panose="020B0600000101010101" pitchFamily="34" charset="-127"/>
                <a:ea typeface="Gulim" panose="020B0600000101010101" pitchFamily="34" charset="-127"/>
              </a:rPr>
              <a:t>Blockchain</a:t>
            </a:r>
            <a:r>
              <a:rPr lang="fr-FR" sz="2000" dirty="0">
                <a:latin typeface="Gulim" panose="020B0600000101010101" pitchFamily="34" charset="-127"/>
                <a:ea typeface="Gulim" panose="020B0600000101010101" pitchFamily="34" charset="-127"/>
              </a:rPr>
              <a:t> est open source</a:t>
            </a:r>
          </a:p>
          <a:p>
            <a:r>
              <a:rPr lang="fr-FR" sz="2000" dirty="0">
                <a:latin typeface="Gulim" panose="020B0600000101010101" pitchFamily="34" charset="-127"/>
                <a:ea typeface="Gulim" panose="020B0600000101010101" pitchFamily="34" charset="-127"/>
              </a:rPr>
              <a:t>L’open source est utilisé dans tous les secteurs (SMW, </a:t>
            </a:r>
            <a:r>
              <a:rPr lang="fr-FR" sz="2000" dirty="0" err="1">
                <a:latin typeface="Gulim" panose="020B0600000101010101" pitchFamily="34" charset="-127"/>
                <a:ea typeface="Gulim" panose="020B0600000101010101" pitchFamily="34" charset="-127"/>
              </a:rPr>
              <a:t>blue</a:t>
            </a:r>
            <a:r>
              <a:rPr lang="fr-FR" sz="2000" dirty="0">
                <a:latin typeface="Gulim" panose="020B0600000101010101" pitchFamily="34" charset="-127"/>
                <a:ea typeface="Gulim" panose="020B0600000101010101" pitchFamily="34" charset="-127"/>
              </a:rPr>
              <a:t> chip, gouvernement, armée, industrie pharmaceutique, secteur de la finance)</a:t>
            </a:r>
          </a:p>
          <a:p>
            <a:r>
              <a:rPr lang="fr-FR" sz="2000" dirty="0">
                <a:latin typeface="Gulim" panose="020B0600000101010101" pitchFamily="34" charset="-127"/>
                <a:ea typeface="Gulim" panose="020B0600000101010101" pitchFamily="34" charset="-127"/>
              </a:rPr>
              <a:t>L’open source a GAGNE HAUT LA MAIN !</a:t>
            </a: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6</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lstStyle/>
          <a:p>
            <a:r>
              <a:rPr lang="fr-FR" dirty="0"/>
              <a:t>L’Open source est partout</a:t>
            </a:r>
          </a:p>
        </p:txBody>
      </p:sp>
      <p:pic>
        <p:nvPicPr>
          <p:cNvPr id="9" name="Picture 2" descr="U:\Bird &amp; Bird - Kommunikation &amp; Marketing (MHAG)\Mediearkiv\Logo\BLUE RGB PNG\BIRDandBIRD_POS_LOGO_RGB_CY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8206" y="6336915"/>
            <a:ext cx="1303868" cy="22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7511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825625"/>
            <a:ext cx="10515600" cy="4351338"/>
          </a:xfrm>
          <a:prstGeom prst="rect">
            <a:avLst/>
          </a:prstGeom>
        </p:spPr>
        <p:txBody>
          <a:bodyPr/>
          <a:lstStyle/>
          <a:p>
            <a:r>
              <a:rPr lang="fr-FR" sz="2000" dirty="0">
                <a:latin typeface="Gulim" panose="020B0600000101010101" pitchFamily="34" charset="-127"/>
                <a:ea typeface="Gulim" panose="020B0600000101010101" pitchFamily="34" charset="-127"/>
              </a:rPr>
              <a:t>Linux </a:t>
            </a:r>
            <a:r>
              <a:rPr lang="fr-FR" sz="2000" dirty="0" err="1">
                <a:latin typeface="Gulim" panose="020B0600000101010101" pitchFamily="34" charset="-127"/>
                <a:ea typeface="Gulim" panose="020B0600000101010101" pitchFamily="34" charset="-127"/>
              </a:rPr>
              <a:t>Foundation</a:t>
            </a:r>
            <a:endParaRPr lang="fr-FR" sz="2000" dirty="0">
              <a:latin typeface="Gulim" panose="020B0600000101010101" pitchFamily="34" charset="-127"/>
              <a:ea typeface="Gulim" panose="020B0600000101010101" pitchFamily="34" charset="-127"/>
            </a:endParaRPr>
          </a:p>
          <a:p>
            <a:pPr lvl="1"/>
            <a:r>
              <a:rPr lang="fr-FR" sz="1600" dirty="0" err="1">
                <a:latin typeface="Gulim" panose="020B0600000101010101" pitchFamily="34" charset="-127"/>
                <a:ea typeface="Gulim" panose="020B0600000101010101" pitchFamily="34" charset="-127"/>
              </a:rPr>
              <a:t>Industry</a:t>
            </a:r>
            <a:r>
              <a:rPr lang="fr-FR" sz="1600" dirty="0">
                <a:latin typeface="Gulim" panose="020B0600000101010101" pitchFamily="34" charset="-127"/>
                <a:ea typeface="Gulim" panose="020B0600000101010101" pitchFamily="34" charset="-127"/>
              </a:rPr>
              <a:t> collaboration</a:t>
            </a:r>
          </a:p>
          <a:p>
            <a:pPr lvl="1"/>
            <a:r>
              <a:rPr lang="fr-FR" sz="1600" dirty="0">
                <a:latin typeface="Gulim" panose="020B0600000101010101" pitchFamily="34" charset="-127"/>
                <a:ea typeface="Gulim" panose="020B0600000101010101" pitchFamily="34" charset="-127"/>
              </a:rPr>
              <a:t>Automotive Grade Linux</a:t>
            </a:r>
          </a:p>
          <a:p>
            <a:pPr lvl="1"/>
            <a:r>
              <a:rPr lang="fr-FR" sz="1600" dirty="0" err="1">
                <a:latin typeface="Gulim" panose="020B0600000101010101" pitchFamily="34" charset="-127"/>
                <a:ea typeface="Gulim" panose="020B0600000101010101" pitchFamily="34" charset="-127"/>
              </a:rPr>
              <a:t>AllJoyn</a:t>
            </a:r>
            <a:r>
              <a:rPr lang="fr-FR" sz="1600" dirty="0">
                <a:latin typeface="Gulim" panose="020B0600000101010101" pitchFamily="34" charset="-127"/>
                <a:ea typeface="Gulim" panose="020B0600000101010101" pitchFamily="34" charset="-127"/>
              </a:rPr>
              <a:t> Open Source Project</a:t>
            </a:r>
          </a:p>
          <a:p>
            <a:pPr lvl="1"/>
            <a:r>
              <a:rPr lang="fr-FR" sz="1600" dirty="0" err="1">
                <a:latin typeface="Gulim" panose="020B0600000101010101" pitchFamily="34" charset="-127"/>
                <a:ea typeface="Gulim" panose="020B0600000101010101" pitchFamily="34" charset="-127"/>
              </a:rPr>
              <a:t>Hyperledger</a:t>
            </a:r>
            <a:endParaRPr lang="fr-FR" sz="1600" dirty="0">
              <a:latin typeface="Gulim" panose="020B0600000101010101" pitchFamily="34" charset="-127"/>
              <a:ea typeface="Gulim" panose="020B0600000101010101" pitchFamily="34" charset="-127"/>
            </a:endParaRPr>
          </a:p>
          <a:p>
            <a:pPr lvl="1"/>
            <a:r>
              <a:rPr lang="fr-FR" sz="1600" dirty="0" err="1">
                <a:latin typeface="Gulim" panose="020B0600000101010101" pitchFamily="34" charset="-127"/>
                <a:ea typeface="Gulim" panose="020B0600000101010101" pitchFamily="34" charset="-127"/>
              </a:rPr>
              <a:t>OpenCHAIN</a:t>
            </a:r>
            <a:endParaRPr lang="fr-FR" sz="1600" dirty="0">
              <a:latin typeface="Gulim" panose="020B0600000101010101" pitchFamily="34" charset="-127"/>
              <a:ea typeface="Gulim" panose="020B0600000101010101" pitchFamily="34" charset="-127"/>
            </a:endParaRPr>
          </a:p>
          <a:p>
            <a:r>
              <a:rPr lang="fr-FR" sz="2000" dirty="0">
                <a:latin typeface="Gulim" panose="020B0600000101010101" pitchFamily="34" charset="-127"/>
                <a:ea typeface="Gulim" panose="020B0600000101010101" pitchFamily="34" charset="-127"/>
              </a:rPr>
              <a:t>Apache </a:t>
            </a:r>
            <a:r>
              <a:rPr lang="fr-FR" sz="2000" dirty="0" err="1">
                <a:latin typeface="Gulim" panose="020B0600000101010101" pitchFamily="34" charset="-127"/>
                <a:ea typeface="Gulim" panose="020B0600000101010101" pitchFamily="34" charset="-127"/>
              </a:rPr>
              <a:t>Foundation</a:t>
            </a:r>
            <a:endParaRPr lang="fr-FR" sz="2000" dirty="0">
              <a:latin typeface="Gulim" panose="020B0600000101010101" pitchFamily="34" charset="-127"/>
              <a:ea typeface="Gulim" panose="020B0600000101010101" pitchFamily="34" charset="-127"/>
            </a:endParaRPr>
          </a:p>
          <a:p>
            <a:pPr lvl="1"/>
            <a:r>
              <a:rPr lang="fr-FR" sz="1600" dirty="0" err="1">
                <a:latin typeface="Gulim" panose="020B0600000101010101" pitchFamily="34" charset="-127"/>
                <a:ea typeface="Gulim" panose="020B0600000101010101" pitchFamily="34" charset="-127"/>
              </a:rPr>
              <a:t>Hadoop</a:t>
            </a:r>
            <a:endParaRPr lang="fr-FR" sz="1600" dirty="0">
              <a:latin typeface="Gulim" panose="020B0600000101010101" pitchFamily="34" charset="-127"/>
              <a:ea typeface="Gulim" panose="020B0600000101010101" pitchFamily="34" charset="-127"/>
            </a:endParaRPr>
          </a:p>
          <a:p>
            <a:pPr lvl="1"/>
            <a:r>
              <a:rPr lang="fr-FR" sz="1600" dirty="0">
                <a:latin typeface="Gulim" panose="020B0600000101010101" pitchFamily="34" charset="-127"/>
                <a:ea typeface="Gulim" panose="020B0600000101010101" pitchFamily="34" charset="-127"/>
              </a:rPr>
              <a:t>OpenOffice</a:t>
            </a:r>
          </a:p>
          <a:p>
            <a:pPr lvl="1"/>
            <a:r>
              <a:rPr lang="fr-FR" sz="1600" dirty="0" err="1">
                <a:latin typeface="Gulim" panose="020B0600000101010101" pitchFamily="34" charset="-127"/>
                <a:ea typeface="Gulim" panose="020B0600000101010101" pitchFamily="34" charset="-127"/>
              </a:rPr>
              <a:t>CloudStack</a:t>
            </a:r>
            <a:endParaRPr lang="fr-FR" sz="1600" dirty="0">
              <a:latin typeface="Gulim" panose="020B0600000101010101" pitchFamily="34" charset="-127"/>
              <a:ea typeface="Gulim" panose="020B0600000101010101" pitchFamily="34" charset="-127"/>
            </a:endParaRPr>
          </a:p>
          <a:p>
            <a:r>
              <a:rPr lang="fr-FR" sz="2000" dirty="0">
                <a:latin typeface="Gulim" panose="020B0600000101010101" pitchFamily="34" charset="-127"/>
                <a:ea typeface="Gulim" panose="020B0600000101010101" pitchFamily="34" charset="-127"/>
              </a:rPr>
              <a:t>Amazon</a:t>
            </a:r>
          </a:p>
          <a:p>
            <a:r>
              <a:rPr lang="fr-FR" sz="2000" dirty="0">
                <a:latin typeface="Gulim" panose="020B0600000101010101" pitchFamily="34" charset="-127"/>
                <a:ea typeface="Gulim" panose="020B0600000101010101" pitchFamily="34" charset="-127"/>
              </a:rPr>
              <a:t>Google</a:t>
            </a:r>
          </a:p>
          <a:p>
            <a:r>
              <a:rPr lang="fr-FR" sz="2000" dirty="0">
                <a:latin typeface="Gulim" panose="020B0600000101010101" pitchFamily="34" charset="-127"/>
                <a:ea typeface="Gulim" panose="020B0600000101010101" pitchFamily="34" charset="-127"/>
              </a:rPr>
              <a:t>Facebook </a:t>
            </a: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7</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lstStyle/>
          <a:p>
            <a:r>
              <a:rPr lang="fr-FR" dirty="0"/>
              <a:t>Quelques cas d’usages de collaboration open source</a:t>
            </a:r>
          </a:p>
        </p:txBody>
      </p:sp>
      <p:pic>
        <p:nvPicPr>
          <p:cNvPr id="9" name="Picture 2" descr="U:\Bird &amp; Bird - Kommunikation &amp; Marketing (MHAG)\Mediearkiv\Logo\BLUE RGB PNG\BIRDandBIRD_POS_LOGO_RGB_CY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8206" y="6336915"/>
            <a:ext cx="1303868" cy="22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31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825625"/>
            <a:ext cx="10515600" cy="4351338"/>
          </a:xfrm>
          <a:prstGeom prst="rect">
            <a:avLst/>
          </a:prstGeom>
        </p:spPr>
        <p:txBody>
          <a:bodyPr/>
          <a:lstStyle/>
          <a:p>
            <a:r>
              <a:rPr lang="fr-FR" sz="2000" dirty="0">
                <a:latin typeface="Gulim" panose="020B0600000101010101" pitchFamily="34" charset="-127"/>
                <a:ea typeface="Gulim" panose="020B0600000101010101" pitchFamily="34" charset="-127"/>
              </a:rPr>
              <a:t>Le </a:t>
            </a:r>
            <a:r>
              <a:rPr lang="fr-FR" sz="2000" dirty="0" err="1">
                <a:latin typeface="Gulim" panose="020B0600000101010101" pitchFamily="34" charset="-127"/>
                <a:ea typeface="Gulim" panose="020B0600000101010101" pitchFamily="34" charset="-127"/>
              </a:rPr>
              <a:t>copyleft</a:t>
            </a:r>
            <a:r>
              <a:rPr lang="fr-FR" sz="2000" dirty="0">
                <a:latin typeface="Gulim" panose="020B0600000101010101" pitchFamily="34" charset="-127"/>
                <a:ea typeface="Gulim" panose="020B0600000101010101" pitchFamily="34" charset="-127"/>
              </a:rPr>
              <a:t> est un obstacle à son adoption</a:t>
            </a:r>
          </a:p>
          <a:p>
            <a:r>
              <a:rPr lang="fr-FR" sz="2000" dirty="0">
                <a:latin typeface="Gulim" panose="020B0600000101010101" pitchFamily="34" charset="-127"/>
                <a:ea typeface="Gulim" panose="020B0600000101010101" pitchFamily="34" charset="-127"/>
              </a:rPr>
              <a:t>Licences BSD et MIT</a:t>
            </a:r>
          </a:p>
          <a:p>
            <a:r>
              <a:rPr lang="fr-FR" sz="2000" dirty="0">
                <a:latin typeface="Gulim" panose="020B0600000101010101" pitchFamily="34" charset="-127"/>
                <a:ea typeface="Gulim" panose="020B0600000101010101" pitchFamily="34" charset="-127"/>
              </a:rPr>
              <a:t>Apache v2</a:t>
            </a:r>
          </a:p>
          <a:p>
            <a:pPr lvl="1"/>
            <a:r>
              <a:rPr lang="fr-FR" sz="1600" dirty="0">
                <a:latin typeface="Gulim" panose="020B0600000101010101" pitchFamily="34" charset="-127"/>
                <a:ea typeface="Gulim" panose="020B0600000101010101" pitchFamily="34" charset="-127"/>
              </a:rPr>
              <a:t>Permissive</a:t>
            </a:r>
          </a:p>
          <a:p>
            <a:pPr lvl="1"/>
            <a:r>
              <a:rPr lang="fr-FR" sz="1600" dirty="0">
                <a:latin typeface="Gulim" panose="020B0600000101010101" pitchFamily="34" charset="-127"/>
                <a:ea typeface="Gulim" panose="020B0600000101010101" pitchFamily="34" charset="-127"/>
              </a:rPr>
              <a:t>Concession explicite de brevet</a:t>
            </a:r>
          </a:p>
          <a:p>
            <a:r>
              <a:rPr lang="fr-FR" sz="2000" dirty="0">
                <a:latin typeface="Gulim" panose="020B0600000101010101" pitchFamily="34" charset="-127"/>
                <a:ea typeface="Gulim" panose="020B0600000101010101" pitchFamily="34" charset="-127"/>
              </a:rPr>
              <a:t>Licences </a:t>
            </a:r>
            <a:r>
              <a:rPr lang="fr-FR" sz="2000" dirty="0" err="1">
                <a:latin typeface="Gulim" panose="020B0600000101010101" pitchFamily="34" charset="-127"/>
                <a:ea typeface="Gulim" panose="020B0600000101010101" pitchFamily="34" charset="-127"/>
              </a:rPr>
              <a:t>Creative</a:t>
            </a:r>
            <a:r>
              <a:rPr lang="fr-FR" sz="2000" dirty="0">
                <a:latin typeface="Gulim" panose="020B0600000101010101" pitchFamily="34" charset="-127"/>
                <a:ea typeface="Gulim" panose="020B0600000101010101" pitchFamily="34" charset="-127"/>
              </a:rPr>
              <a:t> Commons</a:t>
            </a:r>
          </a:p>
          <a:p>
            <a:pPr lvl="1"/>
            <a:r>
              <a:rPr lang="fr-FR" sz="1600" dirty="0">
                <a:latin typeface="Gulim" panose="020B0600000101010101" pitchFamily="34" charset="-127"/>
                <a:ea typeface="Gulim" panose="020B0600000101010101" pitchFamily="34" charset="-127"/>
              </a:rPr>
              <a:t>Contenus</a:t>
            </a:r>
          </a:p>
          <a:p>
            <a:pPr lvl="1"/>
            <a:r>
              <a:rPr lang="fr-FR" sz="1600" dirty="0">
                <a:latin typeface="Gulim" panose="020B0600000101010101" pitchFamily="34" charset="-127"/>
                <a:ea typeface="Gulim" panose="020B0600000101010101" pitchFamily="34" charset="-127"/>
              </a:rPr>
              <a:t>Données</a:t>
            </a:r>
          </a:p>
          <a:p>
            <a:r>
              <a:rPr lang="fr-FR" sz="2000" dirty="0">
                <a:latin typeface="Gulim" panose="020B0600000101010101" pitchFamily="34" charset="-127"/>
                <a:ea typeface="Gulim" panose="020B0600000101010101" pitchFamily="34" charset="-127"/>
              </a:rPr>
              <a:t>Ma préférée : la « </a:t>
            </a:r>
            <a:r>
              <a:rPr lang="fr-FR" sz="2000" dirty="0" err="1">
                <a:latin typeface="Gulim" panose="020B0600000101010101" pitchFamily="34" charset="-127"/>
                <a:ea typeface="Gulim" panose="020B0600000101010101" pitchFamily="34" charset="-127"/>
              </a:rPr>
              <a:t>Beer</a:t>
            </a:r>
            <a:r>
              <a:rPr lang="fr-FR" sz="2000" dirty="0">
                <a:latin typeface="Gulim" panose="020B0600000101010101" pitchFamily="34" charset="-127"/>
                <a:ea typeface="Gulim" panose="020B0600000101010101" pitchFamily="34" charset="-127"/>
              </a:rPr>
              <a:t> </a:t>
            </a:r>
            <a:r>
              <a:rPr lang="fr-FR" sz="2000" dirty="0" err="1">
                <a:latin typeface="Gulim" panose="020B0600000101010101" pitchFamily="34" charset="-127"/>
                <a:ea typeface="Gulim" panose="020B0600000101010101" pitchFamily="34" charset="-127"/>
              </a:rPr>
              <a:t>license</a:t>
            </a:r>
            <a:r>
              <a:rPr lang="fr-FR" sz="2000" dirty="0">
                <a:latin typeface="Gulim" panose="020B0600000101010101" pitchFamily="34" charset="-127"/>
                <a:ea typeface="Gulim" panose="020B0600000101010101" pitchFamily="34" charset="-127"/>
              </a:rPr>
              <a:t> » « &lt;phk@FreeBSD.ORG&gt; a écrit ce fichier. Tant que vous gardez cette notice vous pouvez faire ce que vous voulez de cette chose. Si on se rencontre un jour, et que vous pensez que cette chose en vaut la peine, vous pouvez me payer une bière en échange »</a:t>
            </a: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8</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lstStyle/>
          <a:p>
            <a:r>
              <a:rPr lang="fr-FR" dirty="0"/>
              <a:t>Licences permissives et autres licences open source</a:t>
            </a:r>
          </a:p>
        </p:txBody>
      </p:sp>
      <p:pic>
        <p:nvPicPr>
          <p:cNvPr id="9" name="Picture 2" descr="U:\Bird &amp; Bird - Kommunikation &amp; Marketing (MHAG)\Mediearkiv\Logo\BLUE RGB PNG\BIRDandBIRD_POS_LOGO_RGB_CY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8206" y="6336915"/>
            <a:ext cx="1303868" cy="22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351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825625"/>
            <a:ext cx="10515600" cy="4351338"/>
          </a:xfrm>
          <a:prstGeom prst="rect">
            <a:avLst/>
          </a:prstGeom>
        </p:spPr>
        <p:txBody>
          <a:bodyPr/>
          <a:lstStyle/>
          <a:p>
            <a:r>
              <a:rPr lang="fr-FR" sz="2000" dirty="0">
                <a:latin typeface="Gulim" panose="020B0600000101010101" pitchFamily="34" charset="-127"/>
                <a:ea typeface="Gulim" panose="020B0600000101010101" pitchFamily="34" charset="-127"/>
              </a:rPr>
              <a:t>L’open source est  incontournable… et on devrait en être content</a:t>
            </a:r>
          </a:p>
          <a:p>
            <a:r>
              <a:rPr lang="fr-FR" sz="2000" dirty="0">
                <a:latin typeface="Gulim" panose="020B0600000101010101" pitchFamily="34" charset="-127"/>
                <a:ea typeface="Gulim" panose="020B0600000101010101" pitchFamily="34" charset="-127"/>
              </a:rPr>
              <a:t>L’open source soutient toute l’innovation aujourd’hui</a:t>
            </a:r>
          </a:p>
          <a:p>
            <a:r>
              <a:rPr lang="fr-FR" sz="2000" dirty="0">
                <a:latin typeface="Gulim" panose="020B0600000101010101" pitchFamily="34" charset="-127"/>
                <a:ea typeface="Gulim" panose="020B0600000101010101" pitchFamily="34" charset="-127"/>
              </a:rPr>
              <a:t>L’open source est présent dans de nombreux business </a:t>
            </a:r>
            <a:r>
              <a:rPr lang="fr-FR" sz="2000" dirty="0" err="1">
                <a:latin typeface="Gulim" panose="020B0600000101010101" pitchFamily="34" charset="-127"/>
                <a:ea typeface="Gulim" panose="020B0600000101010101" pitchFamily="34" charset="-127"/>
              </a:rPr>
              <a:t>models</a:t>
            </a:r>
            <a:r>
              <a:rPr lang="fr-FR" sz="2000" dirty="0">
                <a:latin typeface="Gulim" panose="020B0600000101010101" pitchFamily="34" charset="-127"/>
                <a:ea typeface="Gulim" panose="020B0600000101010101" pitchFamily="34" charset="-127"/>
              </a:rPr>
              <a:t> – parmi les partenariats, parmi les startups et les communautés non marchandes, tout comme – et de plus en plus – les grandes organisations </a:t>
            </a:r>
          </a:p>
          <a:p>
            <a:r>
              <a:rPr lang="fr-FR" sz="2000" dirty="0">
                <a:latin typeface="Gulim" panose="020B0600000101010101" pitchFamily="34" charset="-127"/>
                <a:ea typeface="Gulim" panose="020B0600000101010101" pitchFamily="34" charset="-127"/>
              </a:rPr>
              <a:t>L’open source cherche à favoriser la concurrence et empêcher les monopoles et les cartels</a:t>
            </a:r>
          </a:p>
          <a:p>
            <a:r>
              <a:rPr lang="fr-FR" sz="2000" dirty="0">
                <a:latin typeface="Gulim" panose="020B0600000101010101" pitchFamily="34" charset="-127"/>
                <a:ea typeface="Gulim" panose="020B0600000101010101" pitchFamily="34" charset="-127"/>
              </a:rPr>
              <a:t>Les licences permissives sont au goût du jour</a:t>
            </a:r>
          </a:p>
          <a:p>
            <a:r>
              <a:rPr lang="fr-FR" sz="2000" dirty="0">
                <a:latin typeface="Gulim" panose="020B0600000101010101" pitchFamily="34" charset="-127"/>
                <a:ea typeface="Gulim" panose="020B0600000101010101" pitchFamily="34" charset="-127"/>
              </a:rPr>
              <a:t>Attention à respecter des licences…mais ce n’est pas si dur !</a:t>
            </a:r>
          </a:p>
          <a:p>
            <a:r>
              <a:rPr lang="fr-FR" sz="2000" dirty="0">
                <a:latin typeface="Gulim" panose="020B0600000101010101" pitchFamily="34" charset="-127"/>
                <a:ea typeface="Gulim" panose="020B0600000101010101" pitchFamily="34" charset="-127"/>
              </a:rPr>
              <a:t>(le </a:t>
            </a:r>
            <a:r>
              <a:rPr lang="fr-FR" sz="2000" dirty="0" err="1">
                <a:latin typeface="Gulim" panose="020B0600000101010101" pitchFamily="34" charset="-127"/>
                <a:ea typeface="Gulim" panose="020B0600000101010101" pitchFamily="34" charset="-127"/>
              </a:rPr>
              <a:t>copyleft</a:t>
            </a:r>
            <a:r>
              <a:rPr lang="fr-FR" sz="2000" dirty="0">
                <a:latin typeface="Gulim" panose="020B0600000101010101" pitchFamily="34" charset="-127"/>
                <a:ea typeface="Gulim" panose="020B0600000101010101" pitchFamily="34" charset="-127"/>
              </a:rPr>
              <a:t> pourrait revenir)</a:t>
            </a:r>
          </a:p>
          <a:p>
            <a:r>
              <a:rPr lang="fr-FR" sz="2000" dirty="0">
                <a:latin typeface="Gulim" panose="020B0600000101010101" pitchFamily="34" charset="-127"/>
                <a:ea typeface="Gulim" panose="020B0600000101010101" pitchFamily="34" charset="-127"/>
              </a:rPr>
              <a:t>Adoptez l’open source  </a:t>
            </a: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a:p>
            <a:endParaRPr lang="fr-FR" sz="20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9</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lstStyle/>
          <a:p>
            <a:r>
              <a:rPr lang="fr-FR" dirty="0"/>
              <a:t>En conclusion…</a:t>
            </a:r>
          </a:p>
        </p:txBody>
      </p:sp>
      <p:pic>
        <p:nvPicPr>
          <p:cNvPr id="9" name="Picture 2" descr="U:\Bird &amp; Bird - Kommunikation &amp; Marketing (MHAG)\Mediearkiv\Logo\BLUE RGB PNG\BIRDandBIRD_POS_LOGO_RGB_CY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8206" y="6336915"/>
            <a:ext cx="1303868" cy="22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3456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450</Words>
  <Application>Microsoft Office PowerPoint</Application>
  <PresentationFormat>Grand écran</PresentationFormat>
  <Paragraphs>110</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Gulim</vt:lpstr>
      <vt:lpstr>Arial</vt:lpstr>
      <vt:lpstr>Calibri</vt:lpstr>
      <vt:lpstr>Thème Office</vt:lpstr>
      <vt:lpstr>Présentation PowerPoint</vt:lpstr>
      <vt:lpstr>Mon parcours</vt:lpstr>
      <vt:lpstr>Open source – la collaboration par la licence</vt:lpstr>
      <vt:lpstr>Religion et business</vt:lpstr>
      <vt:lpstr>Open source – un modèle de licence</vt:lpstr>
      <vt:lpstr>L’Open source est partout</vt:lpstr>
      <vt:lpstr>Quelques cas d’usages de collaboration open source</vt:lpstr>
      <vt:lpstr>Licences permissives et autres licences open source</vt:lpstr>
      <vt:lpstr>En conclusion…</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Corentin Pallot</dc:creator>
  <cp:lastModifiedBy>lwa</cp:lastModifiedBy>
  <cp:revision>11</cp:revision>
  <dcterms:modified xsi:type="dcterms:W3CDTF">2018-06-05T12:19:12Z</dcterms:modified>
</cp:coreProperties>
</file>